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  <p:sldMasterId id="2147483654" r:id="rId3"/>
    <p:sldMasterId id="2147483662" r:id="rId4"/>
  </p:sldMasterIdLst>
  <p:notesMasterIdLst>
    <p:notesMasterId r:id="rId15"/>
  </p:notesMasterIdLst>
  <p:sldIdLst>
    <p:sldId id="260" r:id="rId5"/>
    <p:sldId id="298" r:id="rId6"/>
    <p:sldId id="299" r:id="rId7"/>
    <p:sldId id="300" r:id="rId8"/>
    <p:sldId id="306" r:id="rId9"/>
    <p:sldId id="301" r:id="rId10"/>
    <p:sldId id="302" r:id="rId11"/>
    <p:sldId id="303" r:id="rId12"/>
    <p:sldId id="304" r:id="rId13"/>
    <p:sldId id="261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83C6"/>
    <a:srgbClr val="108BD9"/>
    <a:srgbClr val="00A0E8"/>
    <a:srgbClr val="F46970"/>
    <a:srgbClr val="F19095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4" autoAdjust="0"/>
    <p:restoredTop sz="94660"/>
  </p:normalViewPr>
  <p:slideViewPr>
    <p:cSldViewPr snapToGrid="0">
      <p:cViewPr varScale="1">
        <p:scale>
          <a:sx n="64" d="100"/>
          <a:sy n="64" d="100"/>
        </p:scale>
        <p:origin x="-696" y="-68"/>
      </p:cViewPr>
      <p:guideLst>
        <p:guide orient="horz" pos="21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2B33-DE10-4AD6-9130-B2D73BD36A53}" type="datetimeFigureOut">
              <a:rPr lang="zh-CN" altLang="en-US" smtClean="0"/>
              <a:t>2018/9/19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538E9-EA56-4FDF-87E3-5883BD08B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72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zh-CN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6134100"/>
            <a:ext cx="12192000" cy="72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0"/>
            <a:ext cx="626533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 userDrawn="1"/>
        </p:nvSpPr>
        <p:spPr bwMode="auto">
          <a:xfrm>
            <a:off x="0" y="6585586"/>
            <a:ext cx="12192000" cy="2724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Line 22"/>
          <p:cNvSpPr>
            <a:spLocks noChangeShapeType="1"/>
          </p:cNvSpPr>
          <p:nvPr userDrawn="1"/>
        </p:nvSpPr>
        <p:spPr bwMode="auto">
          <a:xfrm>
            <a:off x="0" y="6781800"/>
            <a:ext cx="1219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8" name="Line 24"/>
          <p:cNvSpPr>
            <a:spLocks noChangeShapeType="1"/>
          </p:cNvSpPr>
          <p:nvPr userDrawn="1"/>
        </p:nvSpPr>
        <p:spPr bwMode="auto">
          <a:xfrm>
            <a:off x="0" y="6134100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 userDrawn="1"/>
        </p:nvSpPr>
        <p:spPr bwMode="white">
          <a:xfrm>
            <a:off x="8688917" y="6210300"/>
            <a:ext cx="3251200" cy="2954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1F874512-E113-4DCF-8621-751A3F994D1A}" type="datetime1">
              <a:rPr lang="nl-NL" altLang="zh-CN" sz="192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19-9-2018</a:t>
            </a:fld>
            <a:endParaRPr lang="nl-NL" altLang="zh-CN" sz="192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 userDrawn="1"/>
        </p:nvSpPr>
        <p:spPr bwMode="white">
          <a:xfrm>
            <a:off x="1998133" y="6572250"/>
            <a:ext cx="3962400" cy="24006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nl-NL" altLang="zh-CN" sz="96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Preparing for the future</a:t>
            </a:r>
            <a:endParaRPr lang="nl-NL" altLang="zh-CN" sz="2640" dirty="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1998133" y="6158866"/>
            <a:ext cx="1320800" cy="4247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nl-NL" altLang="zh-CN" sz="108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Dalian University of Technology</a:t>
            </a:r>
            <a:endParaRPr lang="nl-NL" altLang="zh-CN" sz="432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85" y="6156960"/>
            <a:ext cx="1348316" cy="40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1372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914402" y="2286000"/>
            <a:ext cx="6621759" cy="1661458"/>
          </a:xfrm>
        </p:spPr>
        <p:txBody>
          <a:bodyPr anchor="t"/>
          <a:lstStyle>
            <a:lvl1pPr marL="0" indent="0">
              <a:lnSpc>
                <a:spcPct val="8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Click to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Master</a:t>
            </a:r>
            <a:r>
              <a:rPr lang="nl-NL" dirty="0"/>
              <a:t>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nl-NL" dirty="0"/>
          </a:p>
        </p:txBody>
      </p:sp>
      <p:sp>
        <p:nvSpPr>
          <p:cNvPr id="271393" name="Rectangle 33"/>
          <p:cNvSpPr>
            <a:spLocks noGrp="1" noChangeArrowheads="1"/>
          </p:cNvSpPr>
          <p:nvPr>
            <p:ph type="subTitle" sz="quarter" idx="1"/>
          </p:nvPr>
        </p:nvSpPr>
        <p:spPr bwMode="ltGray">
          <a:xfrm>
            <a:off x="914402" y="4171325"/>
            <a:ext cx="6621759" cy="726638"/>
          </a:xfrm>
        </p:spPr>
        <p:txBody>
          <a:bodyPr/>
          <a:lstStyle>
            <a:lvl1pPr marL="0" indent="0">
              <a:buFontTx/>
              <a:buNone/>
              <a:defRPr sz="288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lang="zh-CN" altLang="en-US" sz="1200" kern="1200" smtClean="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7D92C11-F99A-494D-B806-B84AE299B528}" type="datetimeFigureOut">
              <a:rPr lang="en-US" altLang="zh-CN"/>
              <a:t>9/19/2018</a:t>
            </a:fld>
            <a:endParaRPr lang="en-US" dirty="0"/>
          </a:p>
        </p:txBody>
      </p:sp>
      <p:sp>
        <p:nvSpPr>
          <p:cNvPr id="3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zh-CN" altLang="en-US" sz="1200" kern="120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学校办公室 秘书科 制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lang="zh-CN" altLang="en-US" sz="1200" kern="1200" smtClean="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CF053F5-89DF-49F3-8051-5FD15FCDAF72}" type="datetimeFigureOut">
              <a:rPr lang="en-US" altLang="zh-CN"/>
              <a:t>9/19/2018</a:t>
            </a:fld>
            <a:endParaRPr lang="en-US" dirty="0"/>
          </a:p>
        </p:txBody>
      </p:sp>
      <p:sp>
        <p:nvSpPr>
          <p:cNvPr id="3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zh-CN" altLang="en-US" sz="1200" kern="120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学校办公室 秘书科 制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6134100"/>
            <a:ext cx="12192000" cy="72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0"/>
            <a:ext cx="626533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 userDrawn="1"/>
        </p:nvSpPr>
        <p:spPr bwMode="auto">
          <a:xfrm>
            <a:off x="0" y="6585586"/>
            <a:ext cx="12192000" cy="2724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Line 22"/>
          <p:cNvSpPr>
            <a:spLocks noChangeShapeType="1"/>
          </p:cNvSpPr>
          <p:nvPr userDrawn="1"/>
        </p:nvSpPr>
        <p:spPr bwMode="auto">
          <a:xfrm>
            <a:off x="0" y="6781800"/>
            <a:ext cx="1219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8" name="Line 24"/>
          <p:cNvSpPr>
            <a:spLocks noChangeShapeType="1"/>
          </p:cNvSpPr>
          <p:nvPr userDrawn="1"/>
        </p:nvSpPr>
        <p:spPr bwMode="auto">
          <a:xfrm>
            <a:off x="0" y="6134100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 userDrawn="1"/>
        </p:nvSpPr>
        <p:spPr bwMode="white">
          <a:xfrm>
            <a:off x="8688917" y="6210300"/>
            <a:ext cx="3251200" cy="2954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1F874512-E113-4DCF-8621-751A3F994D1A}" type="datetime1">
              <a:rPr lang="nl-NL" altLang="zh-CN" sz="192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19-9-2018</a:t>
            </a:fld>
            <a:endParaRPr lang="nl-NL" altLang="zh-CN" sz="192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 userDrawn="1"/>
        </p:nvSpPr>
        <p:spPr bwMode="white">
          <a:xfrm>
            <a:off x="1998133" y="6572250"/>
            <a:ext cx="3962400" cy="24006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nl-NL" altLang="zh-CN" sz="96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Preparing for the future</a:t>
            </a:r>
            <a:endParaRPr lang="nl-NL" altLang="zh-CN" sz="2640" dirty="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1998133" y="6158866"/>
            <a:ext cx="1320800" cy="4247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nl-NL" altLang="zh-CN" sz="108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Dalian University of Technology</a:t>
            </a:r>
            <a:endParaRPr lang="nl-NL" altLang="zh-CN" sz="432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85" y="6156960"/>
            <a:ext cx="1348316" cy="40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1372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914402" y="2286000"/>
            <a:ext cx="6621759" cy="1661458"/>
          </a:xfrm>
        </p:spPr>
        <p:txBody>
          <a:bodyPr anchor="t"/>
          <a:lstStyle>
            <a:lvl1pPr marL="0" indent="0">
              <a:lnSpc>
                <a:spcPct val="8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Click to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Master</a:t>
            </a:r>
            <a:r>
              <a:rPr lang="nl-NL" dirty="0"/>
              <a:t>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nl-NL" dirty="0"/>
          </a:p>
        </p:txBody>
      </p:sp>
      <p:sp>
        <p:nvSpPr>
          <p:cNvPr id="271393" name="Rectangle 33"/>
          <p:cNvSpPr>
            <a:spLocks noGrp="1" noChangeArrowheads="1"/>
          </p:cNvSpPr>
          <p:nvPr>
            <p:ph type="subTitle" sz="quarter" idx="1"/>
          </p:nvPr>
        </p:nvSpPr>
        <p:spPr bwMode="ltGray">
          <a:xfrm>
            <a:off x="914402" y="4171325"/>
            <a:ext cx="6621759" cy="726638"/>
          </a:xfrm>
        </p:spPr>
        <p:txBody>
          <a:bodyPr/>
          <a:lstStyle>
            <a:lvl1pPr marL="0" indent="0">
              <a:buFontTx/>
              <a:buNone/>
              <a:defRPr sz="288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 userDrawn="1"/>
        </p:nvSpPr>
        <p:spPr bwMode="auto">
          <a:xfrm>
            <a:off x="0" y="0"/>
            <a:ext cx="626533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6132196"/>
            <a:ext cx="12192000" cy="725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17"/>
          <p:cNvSpPr>
            <a:spLocks noChangeArrowheads="1"/>
          </p:cNvSpPr>
          <p:nvPr userDrawn="1"/>
        </p:nvSpPr>
        <p:spPr bwMode="auto">
          <a:xfrm>
            <a:off x="10187517" y="6297930"/>
            <a:ext cx="719667" cy="2514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97F3D1B7-B272-47F2-B3C4-2405009DDBC3}" type="slidenum">
              <a:rPr lang="nl-NL" altLang="zh-CN" sz="1560" smtClean="0">
                <a:solidFill>
                  <a:srgbClr val="000000"/>
                </a:solidFill>
                <a:ea typeface="宋体" panose="02010600030101010101" pitchFamily="2" charset="-122"/>
              </a:rPr>
              <a:t>‹#›</a:t>
            </a:fld>
            <a:endParaRPr lang="nl-NL" altLang="zh-CN" sz="156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7" name="Rectangle 19"/>
          <p:cNvSpPr>
            <a:spLocks noChangeArrowheads="1"/>
          </p:cNvSpPr>
          <p:nvPr userDrawn="1"/>
        </p:nvSpPr>
        <p:spPr bwMode="auto">
          <a:xfrm>
            <a:off x="0" y="6585586"/>
            <a:ext cx="12192000" cy="2724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8" name="Line 20"/>
          <p:cNvSpPr>
            <a:spLocks noChangeShapeType="1"/>
          </p:cNvSpPr>
          <p:nvPr userDrawn="1"/>
        </p:nvSpPr>
        <p:spPr bwMode="auto">
          <a:xfrm>
            <a:off x="0" y="6781800"/>
            <a:ext cx="1219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9" name="Line 22"/>
          <p:cNvSpPr>
            <a:spLocks noChangeShapeType="1"/>
          </p:cNvSpPr>
          <p:nvPr userDrawn="1"/>
        </p:nvSpPr>
        <p:spPr bwMode="auto">
          <a:xfrm>
            <a:off x="0" y="6134100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72252"/>
            <a:ext cx="1348316" cy="40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223434" y="457200"/>
            <a:ext cx="10212917" cy="1066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nl-NL" dirty="0" smtClean="0"/>
              <a:t>Click to edit Master title style</a:t>
            </a:r>
          </a:p>
        </p:txBody>
      </p:sp>
      <p:sp>
        <p:nvSpPr>
          <p:cNvPr id="21" name="Rectangle 11"/>
          <p:cNvSpPr>
            <a:spLocks noGrp="1" noChangeArrowheads="1"/>
          </p:cNvSpPr>
          <p:nvPr>
            <p:ph idx="1"/>
          </p:nvPr>
        </p:nvSpPr>
        <p:spPr bwMode="auto">
          <a:xfrm>
            <a:off x="1234019" y="2286000"/>
            <a:ext cx="10198100" cy="304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nl-NL" noProof="0" dirty="0" smtClean="0"/>
              <a:t>Click to edit Master text styles</a:t>
            </a:r>
          </a:p>
          <a:p>
            <a:pPr lvl="1"/>
            <a:r>
              <a:rPr lang="nl-NL" noProof="0" dirty="0" smtClean="0"/>
              <a:t>Second level</a:t>
            </a:r>
          </a:p>
          <a:p>
            <a:pPr lvl="2"/>
            <a:r>
              <a:rPr lang="nl-NL" noProof="0" dirty="0" smtClean="0"/>
              <a:t>Third level</a:t>
            </a:r>
          </a:p>
          <a:p>
            <a:pPr lvl="3"/>
            <a:r>
              <a:rPr lang="nl-NL" noProof="0" dirty="0" smtClean="0"/>
              <a:t>Fourth level</a:t>
            </a:r>
          </a:p>
          <a:p>
            <a:pPr lvl="4"/>
            <a:r>
              <a:rPr lang="nl-NL" noProof="0" dirty="0" smtClean="0"/>
              <a:t>Fifth level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6B7DD-A26F-4F65-949F-1051168222AF}" type="datetime1">
              <a:rPr lang="nl-NL" altLang="zh-CN"/>
              <a:t>19-9-2018</a:t>
            </a:fld>
            <a:endParaRPr lang="nl-NL" altLang="zh-C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 userDrawn="1"/>
        </p:nvSpPr>
        <p:spPr bwMode="auto">
          <a:xfrm>
            <a:off x="0" y="0"/>
            <a:ext cx="626533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6132196"/>
            <a:ext cx="12192000" cy="725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17"/>
          <p:cNvSpPr>
            <a:spLocks noChangeArrowheads="1"/>
          </p:cNvSpPr>
          <p:nvPr userDrawn="1"/>
        </p:nvSpPr>
        <p:spPr bwMode="auto">
          <a:xfrm>
            <a:off x="10187517" y="6297930"/>
            <a:ext cx="719667" cy="2514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97F3D1B7-B272-47F2-B3C4-2405009DDBC3}" type="slidenum">
              <a:rPr lang="nl-NL" altLang="zh-CN" sz="1560" smtClean="0">
                <a:solidFill>
                  <a:srgbClr val="000000"/>
                </a:solidFill>
                <a:ea typeface="宋体" panose="02010600030101010101" pitchFamily="2" charset="-122"/>
              </a:rPr>
              <a:t>‹#›</a:t>
            </a:fld>
            <a:endParaRPr lang="nl-NL" altLang="zh-CN" sz="156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7" name="Rectangle 19"/>
          <p:cNvSpPr>
            <a:spLocks noChangeArrowheads="1"/>
          </p:cNvSpPr>
          <p:nvPr userDrawn="1"/>
        </p:nvSpPr>
        <p:spPr bwMode="auto">
          <a:xfrm>
            <a:off x="0" y="6585586"/>
            <a:ext cx="12192000" cy="2724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8" name="Line 20"/>
          <p:cNvSpPr>
            <a:spLocks noChangeShapeType="1"/>
          </p:cNvSpPr>
          <p:nvPr userDrawn="1"/>
        </p:nvSpPr>
        <p:spPr bwMode="auto">
          <a:xfrm>
            <a:off x="0" y="6781800"/>
            <a:ext cx="1219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9" name="Line 22"/>
          <p:cNvSpPr>
            <a:spLocks noChangeShapeType="1"/>
          </p:cNvSpPr>
          <p:nvPr userDrawn="1"/>
        </p:nvSpPr>
        <p:spPr bwMode="auto">
          <a:xfrm>
            <a:off x="0" y="6134100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72252"/>
            <a:ext cx="1348316" cy="40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223434" y="457200"/>
            <a:ext cx="10212917" cy="1066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nl-NL" dirty="0" smtClean="0"/>
              <a:t>Click to edit Master title style</a:t>
            </a:r>
          </a:p>
        </p:txBody>
      </p:sp>
      <p:sp>
        <p:nvSpPr>
          <p:cNvPr id="21" name="Rectangle 11"/>
          <p:cNvSpPr>
            <a:spLocks noGrp="1" noChangeArrowheads="1"/>
          </p:cNvSpPr>
          <p:nvPr>
            <p:ph idx="1"/>
          </p:nvPr>
        </p:nvSpPr>
        <p:spPr bwMode="auto">
          <a:xfrm>
            <a:off x="1234019" y="2286000"/>
            <a:ext cx="10198100" cy="304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nl-NL" noProof="0" dirty="0" smtClean="0"/>
              <a:t>Click to edit Master text styles</a:t>
            </a:r>
          </a:p>
          <a:p>
            <a:pPr lvl="1"/>
            <a:r>
              <a:rPr lang="nl-NL" noProof="0" dirty="0" smtClean="0"/>
              <a:t>Second level</a:t>
            </a:r>
          </a:p>
          <a:p>
            <a:pPr lvl="2"/>
            <a:r>
              <a:rPr lang="nl-NL" noProof="0" dirty="0" smtClean="0"/>
              <a:t>Third level</a:t>
            </a:r>
          </a:p>
          <a:p>
            <a:pPr lvl="3"/>
            <a:r>
              <a:rPr lang="nl-NL" noProof="0" dirty="0" smtClean="0"/>
              <a:t>Fourth level</a:t>
            </a:r>
          </a:p>
          <a:p>
            <a:pPr lvl="4"/>
            <a:r>
              <a:rPr lang="nl-NL" noProof="0" dirty="0" smtClean="0"/>
              <a:t>Fifth level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B7780-B04F-4FD6-9B16-4D362279EE15}" type="datetime1">
              <a:rPr lang="zh-CN" altLang="en-US" smtClean="0"/>
              <a:t>2018/9/19</a:t>
            </a:fld>
            <a:endParaRPr lang="nl-NL" altLang="zh-C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6134100"/>
            <a:ext cx="12192000" cy="72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0"/>
            <a:ext cx="626533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 userDrawn="1"/>
        </p:nvSpPr>
        <p:spPr bwMode="auto">
          <a:xfrm>
            <a:off x="0" y="6585586"/>
            <a:ext cx="12192000" cy="2724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Line 22"/>
          <p:cNvSpPr>
            <a:spLocks noChangeShapeType="1"/>
          </p:cNvSpPr>
          <p:nvPr userDrawn="1"/>
        </p:nvSpPr>
        <p:spPr bwMode="auto">
          <a:xfrm>
            <a:off x="0" y="6781800"/>
            <a:ext cx="1219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8" name="Line 24"/>
          <p:cNvSpPr>
            <a:spLocks noChangeShapeType="1"/>
          </p:cNvSpPr>
          <p:nvPr userDrawn="1"/>
        </p:nvSpPr>
        <p:spPr bwMode="auto">
          <a:xfrm>
            <a:off x="0" y="6134100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 userDrawn="1"/>
        </p:nvSpPr>
        <p:spPr bwMode="white">
          <a:xfrm>
            <a:off x="8688917" y="6210300"/>
            <a:ext cx="3251200" cy="2954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1F874512-E113-4DCF-8621-751A3F994D1A}" type="datetime1">
              <a:rPr lang="nl-NL" altLang="zh-CN" sz="192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19-9-2018</a:t>
            </a:fld>
            <a:endParaRPr lang="nl-NL" altLang="zh-CN" sz="192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 userDrawn="1"/>
        </p:nvSpPr>
        <p:spPr bwMode="white">
          <a:xfrm>
            <a:off x="1998133" y="6572250"/>
            <a:ext cx="3962400" cy="24006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nl-NL" altLang="zh-CN" sz="96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Preparing for the future</a:t>
            </a:r>
            <a:endParaRPr lang="nl-NL" altLang="zh-CN" sz="2640" dirty="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1998133" y="6158866"/>
            <a:ext cx="1320800" cy="4247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nl-NL" altLang="zh-CN" sz="108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Dalian University of Technology</a:t>
            </a:r>
            <a:endParaRPr lang="nl-NL" altLang="zh-CN" sz="4320" smtClean="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85" y="6156960"/>
            <a:ext cx="1348316" cy="40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1372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914402" y="2286000"/>
            <a:ext cx="6621759" cy="1661458"/>
          </a:xfrm>
        </p:spPr>
        <p:txBody>
          <a:bodyPr anchor="t"/>
          <a:lstStyle>
            <a:lvl1pPr marL="0" indent="0">
              <a:lnSpc>
                <a:spcPct val="8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defRPr>
            </a:lvl1pPr>
          </a:lstStyle>
          <a:p>
            <a:r>
              <a:rPr lang="nl-NL" dirty="0"/>
              <a:t>Click to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Master</a:t>
            </a:r>
            <a:r>
              <a:rPr lang="nl-NL" dirty="0"/>
              <a:t>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nl-NL" dirty="0"/>
          </a:p>
        </p:txBody>
      </p:sp>
      <p:sp>
        <p:nvSpPr>
          <p:cNvPr id="271393" name="Rectangle 33"/>
          <p:cNvSpPr>
            <a:spLocks noGrp="1" noChangeArrowheads="1"/>
          </p:cNvSpPr>
          <p:nvPr>
            <p:ph type="subTitle" sz="quarter" idx="1"/>
          </p:nvPr>
        </p:nvSpPr>
        <p:spPr bwMode="ltGray">
          <a:xfrm>
            <a:off x="914402" y="4171325"/>
            <a:ext cx="6621759" cy="726638"/>
          </a:xfrm>
        </p:spPr>
        <p:txBody>
          <a:bodyPr/>
          <a:lstStyle>
            <a:lvl1pPr marL="0" indent="0">
              <a:buFontTx/>
              <a:buNone/>
              <a:defRPr sz="288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 userDrawn="1"/>
        </p:nvSpPr>
        <p:spPr bwMode="auto">
          <a:xfrm>
            <a:off x="0" y="0"/>
            <a:ext cx="626533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6132196"/>
            <a:ext cx="12192000" cy="725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17"/>
          <p:cNvSpPr>
            <a:spLocks noChangeArrowheads="1"/>
          </p:cNvSpPr>
          <p:nvPr userDrawn="1"/>
        </p:nvSpPr>
        <p:spPr bwMode="auto">
          <a:xfrm>
            <a:off x="10187517" y="6297930"/>
            <a:ext cx="719667" cy="2514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97F3D1B7-B272-47F2-B3C4-2405009DDBC3}" type="slidenum">
              <a:rPr lang="nl-NL" altLang="zh-CN" sz="1560" smtClean="0">
                <a:solidFill>
                  <a:srgbClr val="000000"/>
                </a:solidFill>
                <a:ea typeface="宋体" panose="02010600030101010101" pitchFamily="2" charset="-122"/>
              </a:rPr>
              <a:t>‹#›</a:t>
            </a:fld>
            <a:endParaRPr lang="nl-NL" altLang="zh-CN" sz="156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7" name="Rectangle 19"/>
          <p:cNvSpPr>
            <a:spLocks noChangeArrowheads="1"/>
          </p:cNvSpPr>
          <p:nvPr userDrawn="1"/>
        </p:nvSpPr>
        <p:spPr bwMode="auto">
          <a:xfrm>
            <a:off x="0" y="6585586"/>
            <a:ext cx="12192000" cy="2724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zh-CN" sz="264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8" name="Line 20"/>
          <p:cNvSpPr>
            <a:spLocks noChangeShapeType="1"/>
          </p:cNvSpPr>
          <p:nvPr userDrawn="1"/>
        </p:nvSpPr>
        <p:spPr bwMode="auto">
          <a:xfrm>
            <a:off x="0" y="6781800"/>
            <a:ext cx="1219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9" name="Line 22"/>
          <p:cNvSpPr>
            <a:spLocks noChangeShapeType="1"/>
          </p:cNvSpPr>
          <p:nvPr userDrawn="1"/>
        </p:nvSpPr>
        <p:spPr bwMode="auto">
          <a:xfrm>
            <a:off x="0" y="6134100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64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72252"/>
            <a:ext cx="1348316" cy="40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223434" y="457200"/>
            <a:ext cx="10212917" cy="1066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nl-NL" dirty="0" smtClean="0"/>
              <a:t>Click to edit Master title style</a:t>
            </a:r>
          </a:p>
        </p:txBody>
      </p:sp>
      <p:sp>
        <p:nvSpPr>
          <p:cNvPr id="21" name="Rectangle 11"/>
          <p:cNvSpPr>
            <a:spLocks noGrp="1" noChangeArrowheads="1"/>
          </p:cNvSpPr>
          <p:nvPr>
            <p:ph idx="1"/>
          </p:nvPr>
        </p:nvSpPr>
        <p:spPr bwMode="auto">
          <a:xfrm>
            <a:off x="1234019" y="2286000"/>
            <a:ext cx="10198100" cy="304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nl-NL" noProof="0" dirty="0" smtClean="0"/>
              <a:t>Click to edit Master text styles</a:t>
            </a:r>
          </a:p>
          <a:p>
            <a:pPr lvl="1"/>
            <a:r>
              <a:rPr lang="nl-NL" noProof="0" dirty="0" smtClean="0"/>
              <a:t>Second level</a:t>
            </a:r>
          </a:p>
          <a:p>
            <a:pPr lvl="2"/>
            <a:r>
              <a:rPr lang="nl-NL" noProof="0" dirty="0" smtClean="0"/>
              <a:t>Third level</a:t>
            </a:r>
          </a:p>
          <a:p>
            <a:pPr lvl="3"/>
            <a:r>
              <a:rPr lang="nl-NL" noProof="0" dirty="0" smtClean="0"/>
              <a:t>Fourth level</a:t>
            </a:r>
          </a:p>
          <a:p>
            <a:pPr lvl="4"/>
            <a:r>
              <a:rPr lang="nl-NL" noProof="0" dirty="0" smtClean="0"/>
              <a:t>Fifth level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CECF8-CC6F-40B8-A803-40EC89CD2C8D}" type="datetime1">
              <a:rPr lang="zh-CN" altLang="en-US" smtClean="0"/>
              <a:t>2018/9/19</a:t>
            </a:fld>
            <a:endParaRPr lang="nl-NL" altLang="zh-C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42"/>
          <p:cNvSpPr>
            <a:spLocks noChangeArrowheads="1"/>
          </p:cNvSpPr>
          <p:nvPr/>
        </p:nvSpPr>
        <p:spPr bwMode="gray">
          <a:xfrm>
            <a:off x="4095751" y="0"/>
            <a:ext cx="1890183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5" name="Rectangle 1634"/>
          <p:cNvSpPr>
            <a:spLocks noChangeArrowheads="1"/>
          </p:cNvSpPr>
          <p:nvPr/>
        </p:nvSpPr>
        <p:spPr bwMode="gray">
          <a:xfrm>
            <a:off x="1" y="0"/>
            <a:ext cx="4203700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6" name="Rectangle 1596"/>
          <p:cNvSpPr>
            <a:spLocks noChangeArrowheads="1"/>
          </p:cNvSpPr>
          <p:nvPr/>
        </p:nvSpPr>
        <p:spPr bwMode="gray">
          <a:xfrm>
            <a:off x="9203267" y="-11113"/>
            <a:ext cx="404284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7" name="Rectangle 1597"/>
          <p:cNvSpPr>
            <a:spLocks noChangeArrowheads="1"/>
          </p:cNvSpPr>
          <p:nvPr/>
        </p:nvSpPr>
        <p:spPr bwMode="gray">
          <a:xfrm>
            <a:off x="9544051" y="12700"/>
            <a:ext cx="302683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8" name="Rectangle 1592"/>
          <p:cNvSpPr>
            <a:spLocks noChangeArrowheads="1"/>
          </p:cNvSpPr>
          <p:nvPr/>
        </p:nvSpPr>
        <p:spPr bwMode="gray">
          <a:xfrm>
            <a:off x="5833534" y="0"/>
            <a:ext cx="1413933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9" name="Rectangle 1593"/>
          <p:cNvSpPr>
            <a:spLocks noChangeArrowheads="1"/>
          </p:cNvSpPr>
          <p:nvPr/>
        </p:nvSpPr>
        <p:spPr bwMode="gray">
          <a:xfrm>
            <a:off x="7145867" y="-17463"/>
            <a:ext cx="971551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0" name="Rectangle 1594"/>
          <p:cNvSpPr>
            <a:spLocks noChangeArrowheads="1"/>
          </p:cNvSpPr>
          <p:nvPr/>
        </p:nvSpPr>
        <p:spPr bwMode="gray">
          <a:xfrm>
            <a:off x="8024285" y="-19050"/>
            <a:ext cx="730249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1" name="Rectangle 1595"/>
          <p:cNvSpPr>
            <a:spLocks noChangeArrowheads="1"/>
          </p:cNvSpPr>
          <p:nvPr/>
        </p:nvSpPr>
        <p:spPr bwMode="gray">
          <a:xfrm>
            <a:off x="8674100" y="0"/>
            <a:ext cx="594784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2" name="Rectangle 1622"/>
          <p:cNvSpPr>
            <a:spLocks noChangeArrowheads="1"/>
          </p:cNvSpPr>
          <p:nvPr/>
        </p:nvSpPr>
        <p:spPr bwMode="gray">
          <a:xfrm>
            <a:off x="9785352" y="52388"/>
            <a:ext cx="182033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3" name="Rectangle 1623"/>
          <p:cNvSpPr>
            <a:spLocks noChangeArrowheads="1"/>
          </p:cNvSpPr>
          <p:nvPr/>
        </p:nvSpPr>
        <p:spPr bwMode="gray">
          <a:xfrm>
            <a:off x="11154834" y="20638"/>
            <a:ext cx="459317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4" name="Rectangle 1624"/>
          <p:cNvSpPr>
            <a:spLocks noChangeArrowheads="1"/>
          </p:cNvSpPr>
          <p:nvPr/>
        </p:nvSpPr>
        <p:spPr bwMode="gray">
          <a:xfrm>
            <a:off x="11552767" y="0"/>
            <a:ext cx="632884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5" name="Rectangle 1643"/>
          <p:cNvSpPr>
            <a:spLocks noChangeArrowheads="1"/>
          </p:cNvSpPr>
          <p:nvPr/>
        </p:nvSpPr>
        <p:spPr bwMode="gray">
          <a:xfrm>
            <a:off x="10604501" y="4763"/>
            <a:ext cx="182033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6" name="Rectangle 1644"/>
          <p:cNvSpPr>
            <a:spLocks noChangeArrowheads="1"/>
          </p:cNvSpPr>
          <p:nvPr/>
        </p:nvSpPr>
        <p:spPr bwMode="gray">
          <a:xfrm>
            <a:off x="10727267" y="4763"/>
            <a:ext cx="224367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7" name="Rectangle 1645"/>
          <p:cNvSpPr>
            <a:spLocks noChangeArrowheads="1"/>
          </p:cNvSpPr>
          <p:nvPr/>
        </p:nvSpPr>
        <p:spPr bwMode="gray">
          <a:xfrm>
            <a:off x="10902951" y="-11113"/>
            <a:ext cx="306916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5069417" y="1314451"/>
            <a:ext cx="6807200" cy="1470025"/>
          </a:xfrm>
          <a:prstGeom prst="rect">
            <a:avLst/>
          </a:prstGeom>
        </p:spPr>
        <p:txBody>
          <a:bodyPr/>
          <a:lstStyle>
            <a:lvl1pPr algn="ctr">
              <a:defRPr sz="44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 dirty="0"/>
              <a:t>Click to edit Master title style</a:t>
            </a:r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080000" y="2762250"/>
            <a:ext cx="6868584" cy="757238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000" b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defRPr>
            </a:lvl1pPr>
          </a:lstStyle>
          <a:p>
            <a:r>
              <a:rPr lang="en-US" altLang="zh-CN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91"/>
          <p:cNvSpPr>
            <a:spLocks noChangeShapeType="1"/>
          </p:cNvSpPr>
          <p:nvPr userDrawn="1"/>
        </p:nvSpPr>
        <p:spPr bwMode="auto">
          <a:xfrm>
            <a:off x="1441451" y="1176338"/>
            <a:ext cx="10445749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5" name="Rectangle 474"/>
          <p:cNvSpPr>
            <a:spLocks noChangeArrowheads="1"/>
          </p:cNvSpPr>
          <p:nvPr userDrawn="1"/>
        </p:nvSpPr>
        <p:spPr bwMode="gray">
          <a:xfrm>
            <a:off x="359834" y="0"/>
            <a:ext cx="378884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6" name="Rectangle 475"/>
          <p:cNvSpPr>
            <a:spLocks noChangeArrowheads="1"/>
          </p:cNvSpPr>
          <p:nvPr userDrawn="1"/>
        </p:nvSpPr>
        <p:spPr bwMode="gray">
          <a:xfrm>
            <a:off x="-16934" y="0"/>
            <a:ext cx="440267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7" name="Rectangle 477"/>
          <p:cNvSpPr>
            <a:spLocks noChangeArrowheads="1"/>
          </p:cNvSpPr>
          <p:nvPr userDrawn="1"/>
        </p:nvSpPr>
        <p:spPr bwMode="gray">
          <a:xfrm>
            <a:off x="999067" y="-14288"/>
            <a:ext cx="95251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8" name="Rectangle 479"/>
          <p:cNvSpPr>
            <a:spLocks noChangeArrowheads="1"/>
          </p:cNvSpPr>
          <p:nvPr userDrawn="1"/>
        </p:nvSpPr>
        <p:spPr bwMode="gray">
          <a:xfrm>
            <a:off x="677334" y="0"/>
            <a:ext cx="224367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9" name="Rectangle 481"/>
          <p:cNvSpPr>
            <a:spLocks noChangeArrowheads="1"/>
          </p:cNvSpPr>
          <p:nvPr userDrawn="1"/>
        </p:nvSpPr>
        <p:spPr bwMode="gray">
          <a:xfrm>
            <a:off x="882651" y="0"/>
            <a:ext cx="1524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0" name="Oval 508"/>
          <p:cNvSpPr>
            <a:spLocks noChangeArrowheads="1"/>
          </p:cNvSpPr>
          <p:nvPr userDrawn="1"/>
        </p:nvSpPr>
        <p:spPr bwMode="gray">
          <a:xfrm>
            <a:off x="584201" y="1892301"/>
            <a:ext cx="825500" cy="614363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1" name="Oval 511"/>
          <p:cNvSpPr>
            <a:spLocks noChangeArrowheads="1"/>
          </p:cNvSpPr>
          <p:nvPr userDrawn="1"/>
        </p:nvSpPr>
        <p:spPr bwMode="gray">
          <a:xfrm>
            <a:off x="590551" y="315913"/>
            <a:ext cx="804333" cy="5969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2" name="Oval 515"/>
          <p:cNvSpPr>
            <a:spLocks noChangeArrowheads="1"/>
          </p:cNvSpPr>
          <p:nvPr userDrawn="1"/>
        </p:nvSpPr>
        <p:spPr bwMode="gray">
          <a:xfrm>
            <a:off x="573618" y="1128714"/>
            <a:ext cx="804333" cy="593725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09701" y="149009"/>
            <a:ext cx="10610849" cy="1011237"/>
          </a:xfrm>
          <a:prstGeom prst="rect">
            <a:avLst/>
          </a:prstGeom>
        </p:spPr>
        <p:txBody>
          <a:bodyPr anchor="ctr"/>
          <a:lstStyle>
            <a:lvl1pPr>
              <a:defRPr sz="4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84881" y="1362512"/>
            <a:ext cx="10615083" cy="5338819"/>
          </a:xfrm>
          <a:prstGeom prst="rect">
            <a:avLst/>
          </a:prstGeom>
        </p:spPr>
        <p:txBody>
          <a:bodyPr/>
          <a:lstStyle>
            <a:lvl1pPr marL="342900" indent="-342900">
              <a:buFontTx/>
              <a:buBlip>
                <a:blip r:embed="rId5"/>
              </a:buBlip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 marL="742950" indent="-285750">
              <a:buFontTx/>
              <a:buBlip>
                <a:blip r:embed="rId5"/>
              </a:buBlip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 marL="1143000" indent="-228600">
              <a:buFontTx/>
              <a:buBlip>
                <a:blip r:embed="rId5"/>
              </a:buBlip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 marL="1600200" indent="-228600">
              <a:buFontTx/>
              <a:buBlip>
                <a:blip r:embed="rId5"/>
              </a:buBlip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 marL="2057400" indent="-228600">
              <a:buFontTx/>
              <a:buBlip>
                <a:blip r:embed="rId5"/>
              </a:buBlip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lang="zh-CN" altLang="en-US" sz="1200" kern="1200" smtClean="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0DB2CFE-7FD1-4787-A420-7F013D7AAD31}" type="datetimeFigureOut">
              <a:rPr lang="en-US" altLang="zh-CN"/>
              <a:t>9/19/2018</a:t>
            </a:fld>
            <a:endParaRPr lang="en-US" dirty="0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zh-CN" altLang="en-US" sz="1200" kern="120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学校办公室 秘书科 制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lang="zh-CN" altLang="en-US" sz="1200" kern="1200" smtClean="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00804FC-6CCF-4AF5-9B17-AD1C4D3F7F6F}" type="datetimeFigureOut">
              <a:rPr lang="en-US" altLang="zh-CN"/>
              <a:t>9/19/2018</a:t>
            </a:fld>
            <a:endParaRPr lang="en-US" dirty="0"/>
          </a:p>
        </p:txBody>
      </p:sp>
      <p:sp>
        <p:nvSpPr>
          <p:cNvPr id="3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zh-CN" altLang="en-US" sz="1200" kern="120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学校办公室 秘书科 制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91"/>
          <p:cNvSpPr>
            <a:spLocks noChangeShapeType="1"/>
          </p:cNvSpPr>
          <p:nvPr userDrawn="1"/>
        </p:nvSpPr>
        <p:spPr bwMode="auto">
          <a:xfrm>
            <a:off x="1468967" y="1000125"/>
            <a:ext cx="10445751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5" name="Rectangle 474"/>
          <p:cNvSpPr>
            <a:spLocks noChangeArrowheads="1"/>
          </p:cNvSpPr>
          <p:nvPr userDrawn="1"/>
        </p:nvSpPr>
        <p:spPr bwMode="gray">
          <a:xfrm>
            <a:off x="359834" y="0"/>
            <a:ext cx="378884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6" name="Rectangle 475"/>
          <p:cNvSpPr>
            <a:spLocks noChangeArrowheads="1"/>
          </p:cNvSpPr>
          <p:nvPr userDrawn="1"/>
        </p:nvSpPr>
        <p:spPr bwMode="gray">
          <a:xfrm>
            <a:off x="-16934" y="0"/>
            <a:ext cx="440267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7" name="Rectangle 477"/>
          <p:cNvSpPr>
            <a:spLocks noChangeArrowheads="1"/>
          </p:cNvSpPr>
          <p:nvPr userDrawn="1"/>
        </p:nvSpPr>
        <p:spPr bwMode="gray">
          <a:xfrm>
            <a:off x="999067" y="-14288"/>
            <a:ext cx="95251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8" name="Rectangle 479"/>
          <p:cNvSpPr>
            <a:spLocks noChangeArrowheads="1"/>
          </p:cNvSpPr>
          <p:nvPr userDrawn="1"/>
        </p:nvSpPr>
        <p:spPr bwMode="gray">
          <a:xfrm>
            <a:off x="677334" y="0"/>
            <a:ext cx="224367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9" name="Rectangle 481"/>
          <p:cNvSpPr>
            <a:spLocks noChangeArrowheads="1"/>
          </p:cNvSpPr>
          <p:nvPr userDrawn="1"/>
        </p:nvSpPr>
        <p:spPr bwMode="gray">
          <a:xfrm>
            <a:off x="882651" y="0"/>
            <a:ext cx="1524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0" name="Oval 508"/>
          <p:cNvSpPr>
            <a:spLocks noChangeArrowheads="1"/>
          </p:cNvSpPr>
          <p:nvPr userDrawn="1"/>
        </p:nvSpPr>
        <p:spPr bwMode="gray">
          <a:xfrm>
            <a:off x="584201" y="1892301"/>
            <a:ext cx="825500" cy="614363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3" name="Oval 511"/>
          <p:cNvSpPr>
            <a:spLocks noChangeArrowheads="1"/>
          </p:cNvSpPr>
          <p:nvPr userDrawn="1"/>
        </p:nvSpPr>
        <p:spPr bwMode="gray">
          <a:xfrm>
            <a:off x="590551" y="315913"/>
            <a:ext cx="804333" cy="5969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4" name="Oval 515"/>
          <p:cNvSpPr>
            <a:spLocks noChangeArrowheads="1"/>
          </p:cNvSpPr>
          <p:nvPr userDrawn="1"/>
        </p:nvSpPr>
        <p:spPr bwMode="gray">
          <a:xfrm>
            <a:off x="573618" y="1128714"/>
            <a:ext cx="804333" cy="593725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1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407585" y="65089"/>
            <a:ext cx="10610849" cy="10112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2" name="Rectangle 461"/>
          <p:cNvSpPr>
            <a:spLocks noGrp="1" noChangeArrowheads="1"/>
          </p:cNvSpPr>
          <p:nvPr>
            <p:ph idx="1"/>
          </p:nvPr>
        </p:nvSpPr>
        <p:spPr bwMode="auto">
          <a:xfrm>
            <a:off x="1373717" y="1163639"/>
            <a:ext cx="10615083" cy="53609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lang="zh-CN" altLang="en-US" sz="1200" kern="1200" smtClean="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1CD74C-4442-4D94-8312-897A19AF8E30}" type="datetimeFigureOut">
              <a:rPr lang="en-US" altLang="zh-CN"/>
              <a:t>9/19/2018</a:t>
            </a:fld>
            <a:endParaRPr lang="en-US" dirty="0"/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zh-CN" altLang="en-US" sz="1200" kern="120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学校办公室 秘书科 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91"/>
          <p:cNvSpPr>
            <a:spLocks noChangeShapeType="1"/>
          </p:cNvSpPr>
          <p:nvPr userDrawn="1"/>
        </p:nvSpPr>
        <p:spPr bwMode="auto">
          <a:xfrm>
            <a:off x="1468967" y="1000125"/>
            <a:ext cx="10445751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4" name="Rectangle 474"/>
          <p:cNvSpPr>
            <a:spLocks noChangeArrowheads="1"/>
          </p:cNvSpPr>
          <p:nvPr userDrawn="1"/>
        </p:nvSpPr>
        <p:spPr bwMode="gray">
          <a:xfrm>
            <a:off x="359834" y="0"/>
            <a:ext cx="378884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5" name="Rectangle 475"/>
          <p:cNvSpPr>
            <a:spLocks noChangeArrowheads="1"/>
          </p:cNvSpPr>
          <p:nvPr userDrawn="1"/>
        </p:nvSpPr>
        <p:spPr bwMode="gray">
          <a:xfrm>
            <a:off x="-16934" y="0"/>
            <a:ext cx="440267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6" name="Rectangle 477"/>
          <p:cNvSpPr>
            <a:spLocks noChangeArrowheads="1"/>
          </p:cNvSpPr>
          <p:nvPr userDrawn="1"/>
        </p:nvSpPr>
        <p:spPr bwMode="gray">
          <a:xfrm>
            <a:off x="999067" y="-14288"/>
            <a:ext cx="95251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7" name="Rectangle 479"/>
          <p:cNvSpPr>
            <a:spLocks noChangeArrowheads="1"/>
          </p:cNvSpPr>
          <p:nvPr userDrawn="1"/>
        </p:nvSpPr>
        <p:spPr bwMode="gray">
          <a:xfrm>
            <a:off x="677334" y="0"/>
            <a:ext cx="224367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8" name="Rectangle 481"/>
          <p:cNvSpPr>
            <a:spLocks noChangeArrowheads="1"/>
          </p:cNvSpPr>
          <p:nvPr userDrawn="1"/>
        </p:nvSpPr>
        <p:spPr bwMode="gray">
          <a:xfrm>
            <a:off x="882651" y="0"/>
            <a:ext cx="1524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9" name="Oval 508"/>
          <p:cNvSpPr>
            <a:spLocks noChangeArrowheads="1"/>
          </p:cNvSpPr>
          <p:nvPr userDrawn="1"/>
        </p:nvSpPr>
        <p:spPr bwMode="gray">
          <a:xfrm>
            <a:off x="584201" y="1892301"/>
            <a:ext cx="825500" cy="614363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0" name="Oval 511"/>
          <p:cNvSpPr>
            <a:spLocks noChangeArrowheads="1"/>
          </p:cNvSpPr>
          <p:nvPr userDrawn="1"/>
        </p:nvSpPr>
        <p:spPr bwMode="gray">
          <a:xfrm>
            <a:off x="590551" y="315913"/>
            <a:ext cx="804333" cy="5969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11" name="Oval 515"/>
          <p:cNvSpPr>
            <a:spLocks noChangeArrowheads="1"/>
          </p:cNvSpPr>
          <p:nvPr userDrawn="1"/>
        </p:nvSpPr>
        <p:spPr bwMode="gray">
          <a:xfrm>
            <a:off x="573618" y="1128714"/>
            <a:ext cx="804333" cy="593725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b="1">
              <a:solidFill>
                <a:srgbClr val="30311D"/>
              </a:solidFill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07585" y="65089"/>
            <a:ext cx="10610849" cy="1011237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lang="zh-CN" altLang="en-US" sz="1200" kern="1200" smtClean="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ADC1F37-286C-4996-9EB2-8BD4357FD1E2}" type="datetimeFigureOut">
              <a:rPr lang="en-US" altLang="zh-CN"/>
              <a:t>9/19/2018</a:t>
            </a:fld>
            <a:endParaRPr lang="en-US" dirty="0"/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zh-CN" altLang="en-US" sz="1200" kern="120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学校办公室 秘书科 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223434" y="457200"/>
            <a:ext cx="1021291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/>
          <a:lstStyle/>
          <a:p>
            <a:pPr lvl="0"/>
            <a:r>
              <a:rPr lang="nl-NL" altLang="zh-CN" smtClean="0"/>
              <a:t>Click to edit Master title style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4018" y="2286000"/>
            <a:ext cx="101981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nl-NL" altLang="zh-CN" smtClean="0"/>
              <a:t>Click to edit Master text styles</a:t>
            </a:r>
          </a:p>
          <a:p>
            <a:pPr lvl="1"/>
            <a:r>
              <a:rPr lang="nl-NL" altLang="zh-CN" smtClean="0"/>
              <a:t>Second level</a:t>
            </a:r>
          </a:p>
          <a:p>
            <a:pPr lvl="2"/>
            <a:r>
              <a:rPr lang="nl-NL" altLang="zh-CN" smtClean="0"/>
              <a:t>Third level</a:t>
            </a:r>
          </a:p>
          <a:p>
            <a:pPr lvl="3"/>
            <a:r>
              <a:rPr lang="nl-NL" altLang="zh-CN" smtClean="0"/>
              <a:t>Fourth level</a:t>
            </a:r>
          </a:p>
          <a:p>
            <a:pPr lvl="4"/>
            <a:r>
              <a:rPr lang="nl-NL" altLang="zh-CN" smtClean="0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352800" y="6297930"/>
            <a:ext cx="2540000" cy="2514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680">
                <a:solidFill>
                  <a:srgbClr val="009EE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2C1D4A-3D5A-4EBB-9149-FBAF48A6AC86}" type="datetime1">
              <a:rPr lang="zh-CN" altLang="en-US" smtClean="0"/>
              <a:t>2018/9/19</a:t>
            </a:fld>
            <a:endParaRPr lang="nl-NL" altLang="zh-CN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1252200" y="6297930"/>
            <a:ext cx="719667" cy="2514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2160" smtClean="0">
                <a:solidFill>
                  <a:srgbClr val="009EE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89833A-6A73-4CAE-BFB6-D11CD75676DD}" type="slidenum">
              <a:rPr lang="nl-NL" altLang="zh-CN"/>
              <a:t>‹#›</a:t>
            </a:fld>
            <a:endParaRPr lang="nl-NL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1pPr>
      <a:lvl2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2pPr>
      <a:lvl3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3pPr>
      <a:lvl4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4pPr>
      <a:lvl5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5pPr>
      <a:lvl6pPr marL="157734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6pPr>
      <a:lvl7pPr marL="212598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7pPr>
      <a:lvl8pPr marL="267462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8pPr>
      <a:lvl9pPr marL="322326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9pPr>
    </p:titleStyle>
    <p:bodyStyle>
      <a:lvl1pPr marL="234315" indent="-234315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Char char="•"/>
        <a:defRPr sz="336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1pPr>
      <a:lvl2pPr marL="6915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288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2pPr>
      <a:lvl3pPr marL="11487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3pPr>
      <a:lvl4pPr marL="16059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4pPr>
      <a:lvl5pPr marL="20631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192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5pPr>
      <a:lvl6pPr marL="261175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6pPr>
      <a:lvl7pPr marL="316039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7pPr>
      <a:lvl8pPr marL="370903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8pPr>
      <a:lvl9pPr marL="425767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223434" y="457200"/>
            <a:ext cx="1021291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/>
          <a:lstStyle/>
          <a:p>
            <a:pPr lvl="0"/>
            <a:r>
              <a:rPr lang="nl-NL" altLang="zh-CN" smtClean="0"/>
              <a:t>Click to edit Master title style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4018" y="2286000"/>
            <a:ext cx="101981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nl-NL" altLang="zh-CN" smtClean="0"/>
              <a:t>Click to edit Master text styles</a:t>
            </a:r>
          </a:p>
          <a:p>
            <a:pPr lvl="1"/>
            <a:r>
              <a:rPr lang="nl-NL" altLang="zh-CN" smtClean="0"/>
              <a:t>Second level</a:t>
            </a:r>
          </a:p>
          <a:p>
            <a:pPr lvl="2"/>
            <a:r>
              <a:rPr lang="nl-NL" altLang="zh-CN" smtClean="0"/>
              <a:t>Third level</a:t>
            </a:r>
          </a:p>
          <a:p>
            <a:pPr lvl="3"/>
            <a:r>
              <a:rPr lang="nl-NL" altLang="zh-CN" smtClean="0"/>
              <a:t>Fourth level</a:t>
            </a:r>
          </a:p>
          <a:p>
            <a:pPr lvl="4"/>
            <a:r>
              <a:rPr lang="nl-NL" altLang="zh-CN" smtClean="0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352800" y="6297930"/>
            <a:ext cx="2540000" cy="2514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680">
                <a:solidFill>
                  <a:srgbClr val="009EE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6A2D94-EF19-4B7F-ABFE-73889E6347F4}" type="datetime1">
              <a:rPr lang="zh-CN" altLang="en-US" smtClean="0"/>
              <a:t>2018/9/19</a:t>
            </a:fld>
            <a:endParaRPr lang="nl-NL" altLang="zh-CN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1252200" y="6297930"/>
            <a:ext cx="719667" cy="2514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2160" smtClean="0">
                <a:solidFill>
                  <a:srgbClr val="009EE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89833A-6A73-4CAE-BFB6-D11CD75676DD}" type="slidenum">
              <a:rPr lang="nl-NL" altLang="zh-CN"/>
              <a:t>‹#›</a:t>
            </a:fld>
            <a:endParaRPr lang="nl-NL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1pPr>
      <a:lvl2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2pPr>
      <a:lvl3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3pPr>
      <a:lvl4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4pPr>
      <a:lvl5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5pPr>
      <a:lvl6pPr marL="157734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6pPr>
      <a:lvl7pPr marL="212598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7pPr>
      <a:lvl8pPr marL="267462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8pPr>
      <a:lvl9pPr marL="322326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9pPr>
    </p:titleStyle>
    <p:bodyStyle>
      <a:lvl1pPr marL="234315" indent="-234315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Char char="•"/>
        <a:defRPr sz="336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1pPr>
      <a:lvl2pPr marL="6915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288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2pPr>
      <a:lvl3pPr marL="11487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3pPr>
      <a:lvl4pPr marL="16059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4pPr>
      <a:lvl5pPr marL="20631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192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5pPr>
      <a:lvl6pPr marL="261175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6pPr>
      <a:lvl7pPr marL="316039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7pPr>
      <a:lvl8pPr marL="370903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8pPr>
      <a:lvl9pPr marL="425767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3"/>
          <p:cNvSpPr>
            <a:spLocks noGrp="1"/>
          </p:cNvSpPr>
          <p:nvPr>
            <p:ph type="dt" sz="half" idx="2"/>
          </p:nvPr>
        </p:nvSpPr>
        <p:spPr>
          <a:xfrm>
            <a:off x="1488017" y="61658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lang="zh-CN" altLang="en-US" sz="1200" kern="1200" smtClean="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72FB3A-7EE0-4B51-9DD4-7890A16DBC4B}" type="datetimeFigureOut">
              <a:rPr lang="en-US" altLang="zh-CN"/>
              <a:t>9/19/2018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879417" y="6165851"/>
            <a:ext cx="2844800" cy="365125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zh-CN" altLang="en-US" sz="1200" kern="1200">
                <a:solidFill>
                  <a:srgbClr val="30311D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学校办公室 秘书科 制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£"/>
        <a:defRPr sz="3200" b="1">
          <a:solidFill>
            <a:schemeClr val="accent1"/>
          </a:solidFill>
          <a:latin typeface="华文中宋" panose="02010600040101010101" pitchFamily="2" charset="-122"/>
          <a:ea typeface="华文中宋" panose="02010600040101010101" pitchFamily="2" charset="-122"/>
          <a:cs typeface="华文中宋" panose="02010600040101010101" pitchFamily="2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2"/>
          </a:solidFill>
          <a:latin typeface="华文中宋" panose="02010600040101010101" pitchFamily="2" charset="-122"/>
          <a:ea typeface="华文中宋" panose="02010600040101010101" pitchFamily="2" charset="-122"/>
          <a:cs typeface="华文中宋" panose="0201060004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华文中宋" panose="02010600040101010101" pitchFamily="2" charset="-122"/>
          <a:ea typeface="华文中宋" panose="02010600040101010101" pitchFamily="2" charset="-122"/>
          <a:cs typeface="华文中宋" panose="0201060004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Char char="•"/>
        <a:defRPr sz="2000">
          <a:solidFill>
            <a:schemeClr val="tx2"/>
          </a:solidFill>
          <a:latin typeface="华文中宋" panose="02010600040101010101" pitchFamily="2" charset="-122"/>
          <a:ea typeface="华文中宋" panose="02010600040101010101" pitchFamily="2" charset="-122"/>
          <a:cs typeface="华文中宋" panose="0201060004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华文中宋" panose="02010600040101010101" pitchFamily="2" charset="-122"/>
          <a:ea typeface="华文中宋" panose="02010600040101010101" pitchFamily="2" charset="-122"/>
          <a:cs typeface="华文中宋" panose="02010600040101010101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223434" y="457200"/>
            <a:ext cx="1021291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/>
          <a:lstStyle/>
          <a:p>
            <a:pPr lvl="0"/>
            <a:r>
              <a:rPr lang="nl-NL" altLang="zh-CN" smtClean="0"/>
              <a:t>Click to edit Master title style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4018" y="2286000"/>
            <a:ext cx="101981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nl-NL" altLang="zh-CN" smtClean="0"/>
              <a:t>Click to edit Master text styles</a:t>
            </a:r>
          </a:p>
          <a:p>
            <a:pPr lvl="1"/>
            <a:r>
              <a:rPr lang="nl-NL" altLang="zh-CN" smtClean="0"/>
              <a:t>Second level</a:t>
            </a:r>
          </a:p>
          <a:p>
            <a:pPr lvl="2"/>
            <a:r>
              <a:rPr lang="nl-NL" altLang="zh-CN" smtClean="0"/>
              <a:t>Third level</a:t>
            </a:r>
          </a:p>
          <a:p>
            <a:pPr lvl="3"/>
            <a:r>
              <a:rPr lang="nl-NL" altLang="zh-CN" smtClean="0"/>
              <a:t>Fourth level</a:t>
            </a:r>
          </a:p>
          <a:p>
            <a:pPr lvl="4"/>
            <a:r>
              <a:rPr lang="nl-NL" altLang="zh-CN" smtClean="0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352800" y="6297930"/>
            <a:ext cx="2540000" cy="2514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680">
                <a:solidFill>
                  <a:srgbClr val="009EE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EC7FEE-0F9A-48F2-BB87-B67365DFF922}" type="datetime1">
              <a:rPr lang="nl-NL" altLang="zh-CN"/>
              <a:t>19-9-2018</a:t>
            </a:fld>
            <a:endParaRPr lang="nl-NL" altLang="zh-CN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1252200" y="6297930"/>
            <a:ext cx="719667" cy="2514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2160" smtClean="0">
                <a:solidFill>
                  <a:srgbClr val="009EE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89833A-6A73-4CAE-BFB6-D11CD75676DD}" type="slidenum">
              <a:rPr lang="nl-NL" altLang="zh-CN"/>
              <a:t>‹#›</a:t>
            </a:fld>
            <a:endParaRPr lang="nl-NL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1pPr>
      <a:lvl2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2pPr>
      <a:lvl3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3pPr>
      <a:lvl4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4pPr>
      <a:lvl5pPr marL="1028700" indent="-1028700"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Calibri" panose="020F0502020204030204" pitchFamily="34" charset="0"/>
        </a:defRPr>
      </a:lvl5pPr>
      <a:lvl6pPr marL="157734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6pPr>
      <a:lvl7pPr marL="212598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7pPr>
      <a:lvl8pPr marL="267462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8pPr>
      <a:lvl9pPr marL="3223260" indent="-1028700" algn="l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Bookman Old Style" panose="02050604050505020204" pitchFamily="18" charset="0"/>
        </a:defRPr>
      </a:lvl9pPr>
    </p:titleStyle>
    <p:bodyStyle>
      <a:lvl1pPr marL="234315" indent="-234315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Char char="•"/>
        <a:defRPr sz="336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1pPr>
      <a:lvl2pPr marL="6915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288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2pPr>
      <a:lvl3pPr marL="11487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3pPr>
      <a:lvl4pPr marL="16059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4pPr>
      <a:lvl5pPr marL="2063115" indent="-228600" algn="l" rtl="0" eaLnBrk="0" fontAlgn="base" hangingPunct="0">
        <a:lnSpc>
          <a:spcPts val="3000"/>
        </a:lnSpc>
        <a:spcBef>
          <a:spcPts val="72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1920">
          <a:solidFill>
            <a:schemeClr val="tx1"/>
          </a:solidFill>
          <a:latin typeface="Calibri" panose="020F0502020204030204" pitchFamily="34" charset="0"/>
          <a:ea typeface="DFKai-SB" pitchFamily="65" charset="-120"/>
          <a:cs typeface="Calibri" panose="020F0502020204030204" pitchFamily="34" charset="0"/>
        </a:defRPr>
      </a:lvl5pPr>
      <a:lvl6pPr marL="261175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6pPr>
      <a:lvl7pPr marL="316039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7pPr>
      <a:lvl8pPr marL="370903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8pPr>
      <a:lvl9pPr marL="4257675" indent="-228600" algn="l" rtl="0" fontAlgn="base">
        <a:lnSpc>
          <a:spcPts val="3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44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30073" y="4696381"/>
            <a:ext cx="9997441" cy="2161619"/>
          </a:xfrm>
        </p:spPr>
        <p:txBody>
          <a:bodyPr/>
          <a:lstStyle/>
          <a:p>
            <a:pPr algn="ctr"/>
            <a:endParaRPr lang="en-US" altLang="zh-CN" sz="4320" b="1" dirty="0">
              <a:solidFill>
                <a:schemeClr val="tx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/>
            <a:r>
              <a:rPr lang="zh-CN" alt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国际合作与交流处 </a:t>
            </a:r>
            <a:r>
              <a:rPr lang="en-US" altLang="zh-CN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International Office 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algn="r"/>
            <a:endParaRPr lang="nl-NL" altLang="zh-CN" sz="2160" dirty="0">
              <a:solidFill>
                <a:schemeClr val="tx1"/>
              </a:solidFill>
            </a:endParaRPr>
          </a:p>
        </p:txBody>
      </p:sp>
      <p:pic>
        <p:nvPicPr>
          <p:cNvPr id="4" name="Picture 9" descr="dutitt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085" y="102643"/>
            <a:ext cx="12133728" cy="1813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1"/>
          <p:cNvSpPr txBox="1"/>
          <p:nvPr/>
        </p:nvSpPr>
        <p:spPr bwMode="white">
          <a:xfrm>
            <a:off x="632177" y="2709338"/>
            <a:ext cx="11559823" cy="146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ts val="6500"/>
              </a:lnSpc>
              <a:buClrTx/>
              <a:buSzTx/>
              <a:buFontTx/>
              <a:buNone/>
              <a:defRPr/>
            </a:pPr>
            <a:r>
              <a:rPr kumimoji="0" lang="zh-CN" altLang="en-US" sz="5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大连理工大学国际化之</a:t>
            </a:r>
            <a:r>
              <a:rPr kumimoji="0" lang="en-US" altLang="zh-CN" sz="5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10</a:t>
            </a:r>
            <a:r>
              <a:rPr kumimoji="0" lang="zh-CN" altLang="en-US" sz="5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个项目</a:t>
            </a:r>
            <a:r>
              <a:rPr kumimoji="0" lang="en-US" altLang="zh-CN" sz="5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/>
            </a:r>
            <a:br>
              <a:rPr kumimoji="0" lang="en-US" altLang="zh-CN" sz="5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</a:br>
            <a:r>
              <a:rPr lang="en-US" altLang="zh-CN" sz="40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Ten Projects for </a:t>
            </a:r>
            <a:r>
              <a:rPr lang="en-US" altLang="zh-CN" sz="40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Internationalization </a:t>
            </a:r>
            <a:r>
              <a:rPr lang="en-US" altLang="zh-CN" sz="40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of DUT</a:t>
            </a:r>
            <a:endParaRPr kumimoji="0" lang="zh-CN" altLang="en-US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234" y="1217084"/>
            <a:ext cx="7126817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388692" y="2400293"/>
            <a:ext cx="5434501" cy="20867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6480" b="1" dirty="0">
                <a:ln w="11430"/>
                <a:solidFill>
                  <a:srgbClr val="2683C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anose="020B0604030504040204" pitchFamily="34" charset="0"/>
              </a:rPr>
              <a:t>谢 谢</a:t>
            </a:r>
            <a:r>
              <a:rPr lang="zh-CN" altLang="en-US" sz="6480" b="1" dirty="0" smtClean="0">
                <a:ln w="11430"/>
                <a:solidFill>
                  <a:srgbClr val="2683C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anose="020B0604030504040204" pitchFamily="34" charset="0"/>
              </a:rPr>
              <a:t>！</a:t>
            </a:r>
            <a:endParaRPr lang="en-US" altLang="zh-CN" sz="6480" b="1" dirty="0" smtClean="0">
              <a:ln w="11430"/>
              <a:solidFill>
                <a:srgbClr val="2683C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6480" b="1" dirty="0" smtClean="0">
                <a:ln w="11430"/>
                <a:solidFill>
                  <a:srgbClr val="2683C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anose="020B0604030504040204" pitchFamily="34" charset="0"/>
              </a:rPr>
              <a:t>Thank You</a:t>
            </a:r>
            <a:r>
              <a:rPr lang="zh-CN" altLang="en-US" sz="6480" b="1" smtClean="0">
                <a:ln w="11430"/>
                <a:solidFill>
                  <a:srgbClr val="2683C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anose="020B0604030504040204" pitchFamily="34" charset="0"/>
              </a:rPr>
              <a:t>！</a:t>
            </a:r>
            <a:endParaRPr lang="en-US" altLang="zh-CN" sz="6480" b="1" dirty="0">
              <a:ln w="11430"/>
              <a:solidFill>
                <a:srgbClr val="2683C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9870" y="304799"/>
            <a:ext cx="10916355" cy="1072444"/>
          </a:xfrm>
        </p:spPr>
        <p:txBody>
          <a:bodyPr/>
          <a:lstStyle/>
          <a:p>
            <a:pPr marL="0"/>
            <a:r>
              <a:rPr lang="zh-CN" altLang="en-US" sz="3600" dirty="0"/>
              <a:t>实施计划：</a:t>
            </a:r>
            <a:r>
              <a:rPr lang="en-US" altLang="zh-CN" sz="3600" dirty="0"/>
              <a:t>10</a:t>
            </a:r>
            <a:r>
              <a:rPr lang="zh-CN" altLang="en-US" sz="3600" dirty="0"/>
              <a:t>个项目提升国际化实力</a:t>
            </a:r>
            <a:r>
              <a:rPr lang="zh-CN" altLang="en-US" sz="3600" dirty="0" smtClean="0"/>
              <a:t>和声誉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000" dirty="0" smtClean="0"/>
              <a:t>10 projects to promote international strength and reputation</a:t>
            </a:r>
            <a:endParaRPr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9945" y="1503680"/>
            <a:ext cx="11104880" cy="4927600"/>
          </a:xfrm>
        </p:spPr>
        <p:txBody>
          <a:bodyPr/>
          <a:lstStyle/>
          <a:p>
            <a:pPr marL="234315" lvl="1" indent="-234315">
              <a:lnSpc>
                <a:spcPct val="100000"/>
              </a:lnSpc>
              <a:spcBef>
                <a:spcPts val="0"/>
              </a:spcBef>
              <a:buFontTx/>
              <a:buChar char="•"/>
            </a:pPr>
            <a:r>
              <a:rPr lang="zh-CN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科研平台项目与设立联合</a:t>
            </a:r>
            <a:r>
              <a:rPr lang="zh-CN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基金</a:t>
            </a: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234315" lvl="1" indent="-234315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Joint research platform with joint fund</a:t>
            </a:r>
            <a:endParaRPr lang="zh-CN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）建立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若干个共同研究中心和共同实验室，建立重要企业公司参与的三方合作项目和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基地（科研基地项目）。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Establishing several joint research centers and joint laboratories, cooperated by third parties which involves important enterprises.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）建立</a:t>
            </a:r>
            <a:r>
              <a:rPr lang="zh-CN" altLang="en-US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科研合作与交流联合基金，培育重要领域的重大重点合作研究项目；共同举办主题明确的交流会或学术</a:t>
            </a:r>
            <a:r>
              <a:rPr lang="zh-CN" altLang="en-US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会议（国际会议项目），</a:t>
            </a:r>
            <a:r>
              <a:rPr lang="zh-CN" altLang="en-US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包括工业界参与的合作研讨</a:t>
            </a:r>
            <a:r>
              <a:rPr lang="zh-CN" altLang="en-US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交流会。</a:t>
            </a:r>
            <a:endParaRPr lang="en-US" altLang="zh-CN" sz="2000" b="1" dirty="0" smtClean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Establishing</a:t>
            </a:r>
            <a:r>
              <a:rPr lang="zh-CN" altLang="en-US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joint fund for research cooperation</a:t>
            </a:r>
            <a:r>
              <a:rPr lang="zh-CN" altLang="en-US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developping</a:t>
            </a:r>
            <a:r>
              <a:rPr lang="en-US" altLang="zh-CN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important and significant cooperation programs in major fields; jointly holding seminars or academic conferences with a specific theme ( International Conference Programs), including cooperation and exchange seminars with industry’s participation.</a:t>
            </a:r>
            <a:endParaRPr lang="zh-CN" altLang="en-US" sz="2000" b="1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9150" y="1493520"/>
            <a:ext cx="11173460" cy="430911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教师项目与联合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基金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Staff programs and joint fund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）建立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大工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伙伴计划”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，全面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推进教授间的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一对一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或者多对一的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合作伙伴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关系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（海天学者项目提升计划）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Establishing “DUT-Foreign Professor Partnership Program”, fully promoting the research cooperation relationships between professors.</a:t>
            </a:r>
            <a:endParaRPr lang="zh-CN" altLang="zh-CN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zh-CN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）在共同</a:t>
            </a:r>
            <a:r>
              <a:rPr lang="zh-CN" altLang="zh-CN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研究中心选定</a:t>
            </a:r>
            <a:r>
              <a:rPr lang="zh-CN" altLang="zh-CN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特定方向，</a:t>
            </a:r>
            <a:r>
              <a:rPr lang="zh-CN" altLang="zh-CN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建立</a:t>
            </a:r>
            <a:r>
              <a:rPr lang="zh-CN" altLang="en-US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教师</a:t>
            </a:r>
            <a:r>
              <a:rPr lang="zh-CN" altLang="zh-CN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互聘</a:t>
            </a:r>
            <a:r>
              <a:rPr lang="zh-CN" altLang="zh-CN" sz="20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岗位</a:t>
            </a:r>
            <a:r>
              <a:rPr lang="zh-CN" altLang="zh-CN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Selecting a particular research direction in the joint research center to jointly fund professor positions between DUT and foreign university.</a:t>
            </a:r>
            <a:endParaRPr lang="zh-CN" altLang="zh-CN" sz="2000" b="1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zh-CN" sz="20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0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联合聘用</a:t>
            </a:r>
            <a:r>
              <a:rPr lang="zh-CN" altLang="zh-CN" sz="20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优秀博士后，</a:t>
            </a:r>
            <a:r>
              <a:rPr lang="zh-CN" altLang="zh-CN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为师资队伍输送优秀后备人才</a:t>
            </a:r>
            <a:r>
              <a:rPr lang="zh-CN" altLang="zh-CN" sz="20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Jointly fund excellent post doctors  to deliver excellent talents for the faculty team.</a:t>
            </a:r>
            <a:endParaRPr lang="zh-CN" altLang="zh-CN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049870" y="304799"/>
            <a:ext cx="10916355" cy="1072444"/>
          </a:xfrm>
        </p:spPr>
        <p:txBody>
          <a:bodyPr/>
          <a:lstStyle/>
          <a:p>
            <a:pPr marL="0"/>
            <a:r>
              <a:rPr lang="zh-CN" altLang="en-US" sz="3600" dirty="0"/>
              <a:t>实施计划：</a:t>
            </a:r>
            <a:r>
              <a:rPr lang="en-US" altLang="zh-CN" sz="3600" dirty="0"/>
              <a:t>10</a:t>
            </a:r>
            <a:r>
              <a:rPr lang="zh-CN" altLang="en-US" sz="3600" dirty="0"/>
              <a:t>个项目提升国际化实力</a:t>
            </a:r>
            <a:r>
              <a:rPr lang="zh-CN" altLang="en-US" sz="3600" dirty="0" smtClean="0"/>
              <a:t>和声誉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000" dirty="0"/>
              <a:t>10 projects to promote international strength and reputation</a:t>
            </a:r>
            <a:endParaRPr lang="zh-CN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6610" y="1496695"/>
            <a:ext cx="11028045" cy="3885565"/>
          </a:xfrm>
        </p:spPr>
        <p:txBody>
          <a:bodyPr/>
          <a:lstStyle/>
          <a:p>
            <a:pPr marL="234315" lvl="1" indent="-234315">
              <a:lnSpc>
                <a:spcPct val="100000"/>
              </a:lnSpc>
              <a:spcBef>
                <a:spcPts val="0"/>
              </a:spcBef>
              <a:buFontTx/>
              <a:buChar char="•"/>
            </a:pPr>
            <a:r>
              <a:rPr lang="zh-CN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教学项目与</a:t>
            </a:r>
            <a:r>
              <a:rPr lang="zh-CN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基金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34315" lvl="1" indent="-234315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Teaching programs and fund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91515" lvl="2" indent="-234315">
              <a:lnSpc>
                <a:spcPct val="100000"/>
              </a:lnSpc>
              <a:spcBef>
                <a:spcPts val="0"/>
              </a:spcBef>
              <a:buFontTx/>
              <a:buChar char="•"/>
            </a:pP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）建立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针对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大工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国际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联合学院和国际班的紧密合作关系，尤其在教学方面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聘请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到大工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授课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（包括中白学院、中莱学院、国际班和英语强化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班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），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设立教学基金，大工承担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费用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（海天学者项目）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91515" lvl="2" indent="-23431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Establishing special cooperation relationships between DUT International Joint Institutes and International Undergraduate/Postgraduate Programs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especially  to employ foreign professors for teaching at DUT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including BSU Joint Institute, Leicester International  Institute,  International Programs and English Intensified Programs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），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establishing a teaching fund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that DUT will be responsible for the expenses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Sea-Sky Scholar Program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zh-CN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00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049870" y="304799"/>
            <a:ext cx="10916355" cy="1072444"/>
          </a:xfrm>
        </p:spPr>
        <p:txBody>
          <a:bodyPr/>
          <a:lstStyle/>
          <a:p>
            <a:pPr marL="0"/>
            <a:r>
              <a:rPr lang="zh-CN" altLang="en-US" sz="3600" dirty="0"/>
              <a:t>实施计划：</a:t>
            </a:r>
            <a:r>
              <a:rPr lang="en-US" altLang="zh-CN" sz="3600" dirty="0"/>
              <a:t>10</a:t>
            </a:r>
            <a:r>
              <a:rPr lang="zh-CN" altLang="en-US" sz="3600" dirty="0"/>
              <a:t>个项目提升国际化实力</a:t>
            </a:r>
            <a:r>
              <a:rPr lang="zh-CN" altLang="en-US" sz="3600" dirty="0" smtClean="0"/>
              <a:t>和声誉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000" dirty="0" smtClean="0"/>
              <a:t>10 projects to promote international strength and reputation</a:t>
            </a:r>
            <a:endParaRPr lang="zh-CN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6610" y="1489075"/>
            <a:ext cx="11116945" cy="4514850"/>
          </a:xfrm>
        </p:spPr>
        <p:txBody>
          <a:bodyPr/>
          <a:lstStyle/>
          <a:p>
            <a:pPr marL="234315" lvl="1" indent="-234315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设立联合基金发展学生培养</a:t>
            </a:r>
            <a:r>
              <a:rPr lang="zh-CN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：本科生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34315" lvl="1" indent="-234315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Establishing joint fund to develop training programs for undergraduate students</a:t>
            </a:r>
            <a:endParaRPr lang="zh-CN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）深入推进本科生交流合作项目，重点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推进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Further promoting undergraduate cooperation programs: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）非学位项目：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校学生的访学（一学期以上）和短期交流项目（四周左右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Non-degree project: Student exchange between two universities( over one semester) and short term exchange programs( 4 weeks) ;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）非学位项目：大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工优秀本科生免学费项目（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CSC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资助，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一学期以上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）；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Non-degree project: DUT excellent undergraduates tuition-waived programs ( CSC scholarship available, over one semester)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特殊说明：设立优秀本科生国际化项目、让优秀学生“敢国际化”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Additional comments:  establishing excellent undergraduate international programs to make excellent students “strive to be international”</a:t>
            </a:r>
            <a:endParaRPr lang="zh-CN" altLang="zh-CN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049870" y="304799"/>
            <a:ext cx="10916355" cy="1072444"/>
          </a:xfrm>
        </p:spPr>
        <p:txBody>
          <a:bodyPr/>
          <a:lstStyle/>
          <a:p>
            <a:pPr marL="0"/>
            <a:r>
              <a:rPr lang="zh-CN" altLang="en-US" sz="3600" dirty="0"/>
              <a:t>实施计划：</a:t>
            </a:r>
            <a:r>
              <a:rPr lang="en-US" altLang="zh-CN" sz="3600" dirty="0"/>
              <a:t>10</a:t>
            </a:r>
            <a:r>
              <a:rPr lang="zh-CN" altLang="en-US" sz="3600" dirty="0"/>
              <a:t>个项目提升国际化实力</a:t>
            </a:r>
            <a:r>
              <a:rPr lang="zh-CN" altLang="en-US" sz="3600" dirty="0" smtClean="0"/>
              <a:t>和声誉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000" dirty="0" smtClean="0"/>
              <a:t>10 projects to promote international strength and reputation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7055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6610" y="1489075"/>
            <a:ext cx="11375390" cy="4514850"/>
          </a:xfrm>
        </p:spPr>
        <p:txBody>
          <a:bodyPr/>
          <a:lstStyle/>
          <a:p>
            <a:pPr marL="234315" lvl="1" indent="-234315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设立联合基金发展学生培养</a:t>
            </a:r>
            <a:r>
              <a:rPr lang="zh-CN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：本科生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34315" lvl="1" indent="-234315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Establishing joint fund to develop training programs for undergraduate students</a:t>
            </a:r>
            <a:endParaRPr lang="zh-CN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）深入推进本科生交流合作项目，重点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推进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Further promoting undergraduate cooperation programs: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）双学位项目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D+F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，前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在大工学习，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在国外学校学习，毕业获双学位；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Dual-Degree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Project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D+F,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first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years in DUT and the next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years in foreign university;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）双学位项目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F+D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，前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在国外学校学习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在大工学习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，毕业获双学位；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</a:p>
          <a:p>
            <a:pPr marL="920115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Dual-Degree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Project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F+D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first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years in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foreign university and the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next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 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115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years in DUT.</a:t>
            </a:r>
          </a:p>
          <a:p>
            <a:pPr marL="920115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特别说明：这两类项目可能显著提高国外学校的学费收入：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）如果国际生的学费高于当地学生费用，那么即便国外学校的学生数量不变，这类项目可以显著增加国外学校学费收入；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）可以增加过学校学生数量，从而增加学生学费。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115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Additional Comments:  Foreign University can charge more tuition fee in practice</a:t>
            </a:r>
          </a:p>
          <a:p>
            <a:pPr marL="920115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049870" y="304799"/>
            <a:ext cx="10916355" cy="1072444"/>
          </a:xfrm>
        </p:spPr>
        <p:txBody>
          <a:bodyPr/>
          <a:lstStyle/>
          <a:p>
            <a:pPr marL="0"/>
            <a:r>
              <a:rPr lang="zh-CN" altLang="en-US" sz="3600" dirty="0"/>
              <a:t>实施计划：</a:t>
            </a:r>
            <a:r>
              <a:rPr lang="en-US" altLang="zh-CN" sz="3600" dirty="0"/>
              <a:t>10</a:t>
            </a:r>
            <a:r>
              <a:rPr lang="zh-CN" altLang="en-US" sz="3600" dirty="0"/>
              <a:t>个项目提升国际化实力</a:t>
            </a:r>
            <a:r>
              <a:rPr lang="zh-CN" altLang="en-US" sz="3600" dirty="0" smtClean="0"/>
              <a:t>和声誉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000" dirty="0" smtClean="0"/>
              <a:t>10 projects to promote international strength and reputation</a:t>
            </a:r>
            <a:endParaRPr lang="zh-CN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6450" y="1496060"/>
            <a:ext cx="11038205" cy="4177665"/>
          </a:xfrm>
        </p:spPr>
        <p:txBody>
          <a:bodyPr/>
          <a:lstStyle/>
          <a:p>
            <a:pPr marL="234315" lvl="1" indent="-234315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设立联合基金发展学生培养</a:t>
            </a:r>
            <a:r>
              <a:rPr lang="zh-CN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：硕士生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34315" lvl="1" indent="-234315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Establish united fund to develop student training programs: postgraduate students </a:t>
            </a:r>
          </a:p>
          <a:p>
            <a:pPr marL="504190" lvl="1" indent="0" latinLnBrk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）建立硕士生联合培养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：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Wingdings" panose="05000000000000000000" pitchFamily="2" charset="2"/>
            </a:endParaRPr>
          </a:p>
          <a:p>
            <a:pPr marL="504190" lvl="1" indent="0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    Establishing joint training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programs for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master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student :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Wingdings" panose="05000000000000000000" pitchFamily="2" charset="2"/>
            </a:endParaRPr>
          </a:p>
          <a:p>
            <a:pPr marL="1148715" lvl="3" indent="-234315">
              <a:lnSpc>
                <a:spcPct val="100000"/>
              </a:lnSpc>
              <a:spcBef>
                <a:spcPts val="0"/>
              </a:spcBef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1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）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第一年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国外大学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，第二年大工，拿双学位（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国外大学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学生为主）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48715" lvl="3" indent="-23431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First year in foreign university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second year in DUT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obtain two degrees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mainly for foreign students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48715" lvl="3" indent="-234315">
              <a:lnSpc>
                <a:spcPct val="100000"/>
              </a:lnSpc>
              <a:spcBef>
                <a:spcPts val="0"/>
              </a:spcBef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第一年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在大工，第二年在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国外大学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第三年在大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工（或两年毕业），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拿联合硕士学位（大工学生为主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48715" lvl="3" indent="-23431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First year in DUT, second year in foreign university, third year in DUT( or graduate in two years), obtain joint masters degree( mainly for DUT students)</a:t>
            </a:r>
            <a:endParaRPr lang="zh-CN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049870" y="304799"/>
            <a:ext cx="10916355" cy="1072444"/>
          </a:xfrm>
        </p:spPr>
        <p:txBody>
          <a:bodyPr/>
          <a:lstStyle/>
          <a:p>
            <a:pPr marL="0"/>
            <a:r>
              <a:rPr lang="zh-CN" altLang="en-US" sz="3600" dirty="0"/>
              <a:t>实施计划：</a:t>
            </a:r>
            <a:r>
              <a:rPr lang="en-US" altLang="zh-CN" sz="3600" dirty="0"/>
              <a:t>10</a:t>
            </a:r>
            <a:r>
              <a:rPr lang="zh-CN" altLang="en-US" sz="3600" dirty="0"/>
              <a:t>个项目提升国际化实力</a:t>
            </a:r>
            <a:r>
              <a:rPr lang="zh-CN" altLang="en-US" sz="3600" dirty="0" smtClean="0"/>
              <a:t>和声誉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000" dirty="0" smtClean="0"/>
              <a:t>10 projects to promote international strength and reputation</a:t>
            </a:r>
            <a:endParaRPr lang="zh-CN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6875" y="1500295"/>
            <a:ext cx="10799937" cy="3816626"/>
          </a:xfrm>
        </p:spPr>
        <p:txBody>
          <a:bodyPr/>
          <a:lstStyle/>
          <a:p>
            <a:pPr marL="234315" lvl="1" indent="-234315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设立联合基金发展学生培养项目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：博士生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34315" lvl="1" indent="-234315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Establish joint fund to develop student training programs: doctoral students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）建立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中外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博士生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学位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，根据情况获联合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学位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48715" lvl="1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Establishing China-Foreign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Joint Doctoral Degree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Program, to obtain a joint degree or double degrees depending on the registration and thesis.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）联合学位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N+M 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模型：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双方联合培养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的中外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，在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双方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先后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注册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，或仅在一方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注册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；在一方学习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年，在另外一方学习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年。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Joint Ph.D. Program, N+M model: Students are under joint supervision, can register in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 university or both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universities, and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can register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both universities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sequentially; and students can study in one university for N years and in the other one for M years.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除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国家留学基金委支持外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双方学校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中外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提供相应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条件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Except for the financial support by CSC , both universities can provide relevant support to the students.</a:t>
            </a:r>
            <a:endParaRPr lang="zh-CN" altLang="zh-CN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00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049870" y="304799"/>
            <a:ext cx="10916355" cy="1072444"/>
          </a:xfrm>
        </p:spPr>
        <p:txBody>
          <a:bodyPr/>
          <a:lstStyle/>
          <a:p>
            <a:pPr marL="0"/>
            <a:r>
              <a:rPr lang="zh-CN" altLang="en-US" sz="3600" dirty="0"/>
              <a:t>实施计划：</a:t>
            </a:r>
            <a:r>
              <a:rPr lang="en-US" altLang="zh-CN" sz="3600" dirty="0"/>
              <a:t>10</a:t>
            </a:r>
            <a:r>
              <a:rPr lang="zh-CN" altLang="en-US" sz="3600" dirty="0"/>
              <a:t>个项目提升国际化实力</a:t>
            </a:r>
            <a:r>
              <a:rPr lang="zh-CN" altLang="en-US" sz="3600" dirty="0" smtClean="0"/>
              <a:t>和声誉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000" dirty="0" smtClean="0"/>
              <a:t>10 projects to promote international strength and reputation</a:t>
            </a:r>
            <a:endParaRPr lang="zh-CN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5038" y="1503399"/>
            <a:ext cx="10980562" cy="3048000"/>
          </a:xfrm>
        </p:spPr>
        <p:txBody>
          <a:bodyPr/>
          <a:lstStyle/>
          <a:p>
            <a:pPr marL="234315" lvl="1" indent="-234315"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教育培训</a:t>
            </a:r>
            <a:r>
              <a:rPr lang="zh-CN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34315" lvl="1" indent="-234315" latinLnBrk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Education in terms of training program</a:t>
            </a:r>
            <a:endParaRPr lang="zh-CN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）在行政管理等方面，双方合作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依托大工管理学科的优势，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大连理工大学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开展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中外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教育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培训项目</a:t>
            </a:r>
            <a:r>
              <a:rPr lang="zh-CN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For administration management , with the strong support of Faculty of Management and Economics of DUT, developing joint training programs in DUT.</a:t>
            </a:r>
            <a:endParaRPr lang="zh-CN" altLang="zh-CN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049870" y="304799"/>
            <a:ext cx="10916355" cy="1072444"/>
          </a:xfrm>
        </p:spPr>
        <p:txBody>
          <a:bodyPr/>
          <a:lstStyle/>
          <a:p>
            <a:pPr marL="0"/>
            <a:r>
              <a:rPr lang="zh-CN" altLang="en-US" sz="3600" dirty="0"/>
              <a:t>实施计划：</a:t>
            </a:r>
            <a:r>
              <a:rPr lang="en-US" altLang="zh-CN" sz="3600" dirty="0"/>
              <a:t>10</a:t>
            </a:r>
            <a:r>
              <a:rPr lang="zh-CN" altLang="en-US" sz="3600" dirty="0"/>
              <a:t>个项目提升国际化实力</a:t>
            </a:r>
            <a:r>
              <a:rPr lang="zh-CN" altLang="en-US" sz="3600" dirty="0" smtClean="0"/>
              <a:t>和声誉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000" dirty="0" smtClean="0"/>
              <a:t>10 projects to promote international strength and reputation</a:t>
            </a:r>
            <a:endParaRPr lang="zh-CN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108BD9"/>
      </a:lt2>
      <a:accent1>
        <a:srgbClr val="ADC610"/>
      </a:accent1>
      <a:accent2>
        <a:srgbClr val="002B60"/>
      </a:accent2>
      <a:accent3>
        <a:srgbClr val="FFFFFF"/>
      </a:accent3>
      <a:accent4>
        <a:srgbClr val="000000"/>
      </a:accent4>
      <a:accent5>
        <a:srgbClr val="D3DFAA"/>
      </a:accent5>
      <a:accent6>
        <a:srgbClr val="002656"/>
      </a:accent6>
      <a:hlink>
        <a:srgbClr val="A10058"/>
      </a:hlink>
      <a:folHlink>
        <a:srgbClr val="66BCAA"/>
      </a:folHlink>
    </a:clrScheme>
    <a:fontScheme name="21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108BD9"/>
        </a:lt2>
        <a:accent1>
          <a:srgbClr val="C1C700"/>
        </a:accent1>
        <a:accent2>
          <a:srgbClr val="003B74"/>
        </a:accent2>
        <a:accent3>
          <a:srgbClr val="FFFFFF"/>
        </a:accent3>
        <a:accent4>
          <a:srgbClr val="000000"/>
        </a:accent4>
        <a:accent5>
          <a:srgbClr val="DDE0AA"/>
        </a:accent5>
        <a:accent6>
          <a:srgbClr val="003568"/>
        </a:accent6>
        <a:hlink>
          <a:srgbClr val="C2006E"/>
        </a:hlink>
        <a:folHlink>
          <a:srgbClr val="7FC6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108BD9"/>
        </a:lt2>
        <a:accent1>
          <a:srgbClr val="C1C700"/>
        </a:accent1>
        <a:accent2>
          <a:srgbClr val="003B74"/>
        </a:accent2>
        <a:accent3>
          <a:srgbClr val="FFFFFF"/>
        </a:accent3>
        <a:accent4>
          <a:srgbClr val="000000"/>
        </a:accent4>
        <a:accent5>
          <a:srgbClr val="DDE0AA"/>
        </a:accent5>
        <a:accent6>
          <a:srgbClr val="003568"/>
        </a:accent6>
        <a:hlink>
          <a:srgbClr val="C2006E"/>
        </a:hlink>
        <a:folHlink>
          <a:srgbClr val="7FC6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2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108BD9"/>
      </a:lt2>
      <a:accent1>
        <a:srgbClr val="ADC610"/>
      </a:accent1>
      <a:accent2>
        <a:srgbClr val="002B60"/>
      </a:accent2>
      <a:accent3>
        <a:srgbClr val="FFFFFF"/>
      </a:accent3>
      <a:accent4>
        <a:srgbClr val="000000"/>
      </a:accent4>
      <a:accent5>
        <a:srgbClr val="D3DFAA"/>
      </a:accent5>
      <a:accent6>
        <a:srgbClr val="002656"/>
      </a:accent6>
      <a:hlink>
        <a:srgbClr val="A10058"/>
      </a:hlink>
      <a:folHlink>
        <a:srgbClr val="66BCAA"/>
      </a:folHlink>
    </a:clrScheme>
    <a:fontScheme name="21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108BD9"/>
        </a:lt2>
        <a:accent1>
          <a:srgbClr val="C1C700"/>
        </a:accent1>
        <a:accent2>
          <a:srgbClr val="003B74"/>
        </a:accent2>
        <a:accent3>
          <a:srgbClr val="FFFFFF"/>
        </a:accent3>
        <a:accent4>
          <a:srgbClr val="000000"/>
        </a:accent4>
        <a:accent5>
          <a:srgbClr val="DDE0AA"/>
        </a:accent5>
        <a:accent6>
          <a:srgbClr val="003568"/>
        </a:accent6>
        <a:hlink>
          <a:srgbClr val="C2006E"/>
        </a:hlink>
        <a:folHlink>
          <a:srgbClr val="7FC6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108BD9"/>
        </a:lt2>
        <a:accent1>
          <a:srgbClr val="C1C700"/>
        </a:accent1>
        <a:accent2>
          <a:srgbClr val="003B74"/>
        </a:accent2>
        <a:accent3>
          <a:srgbClr val="FFFFFF"/>
        </a:accent3>
        <a:accent4>
          <a:srgbClr val="000000"/>
        </a:accent4>
        <a:accent5>
          <a:srgbClr val="DDE0AA"/>
        </a:accent5>
        <a:accent6>
          <a:srgbClr val="003568"/>
        </a:accent6>
        <a:hlink>
          <a:srgbClr val="C2006E"/>
        </a:hlink>
        <a:folHlink>
          <a:srgbClr val="7FC6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37TGp_bizpeople_light_ani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 w="28575" algn="ctr">
          <a:solidFill>
            <a:schemeClr val="bg1">
              <a:alpha val="70000"/>
            </a:schemeClr>
          </a:solidFill>
          <a:round/>
        </a:ln>
        <a:effectLst>
          <a:outerShdw dist="107763" dir="2700000" algn="ctr" rotWithShape="0">
            <a:schemeClr val="tx2">
              <a:alpha val="50000"/>
            </a:schemeClr>
          </a:outerShdw>
        </a:effec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3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108BD9"/>
      </a:lt2>
      <a:accent1>
        <a:srgbClr val="ADC610"/>
      </a:accent1>
      <a:accent2>
        <a:srgbClr val="002B60"/>
      </a:accent2>
      <a:accent3>
        <a:srgbClr val="FFFFFF"/>
      </a:accent3>
      <a:accent4>
        <a:srgbClr val="000000"/>
      </a:accent4>
      <a:accent5>
        <a:srgbClr val="D3DFAA"/>
      </a:accent5>
      <a:accent6>
        <a:srgbClr val="002656"/>
      </a:accent6>
      <a:hlink>
        <a:srgbClr val="A10058"/>
      </a:hlink>
      <a:folHlink>
        <a:srgbClr val="66BCAA"/>
      </a:folHlink>
    </a:clrScheme>
    <a:fontScheme name="21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108BD9"/>
        </a:lt2>
        <a:accent1>
          <a:srgbClr val="C1C700"/>
        </a:accent1>
        <a:accent2>
          <a:srgbClr val="003B74"/>
        </a:accent2>
        <a:accent3>
          <a:srgbClr val="FFFFFF"/>
        </a:accent3>
        <a:accent4>
          <a:srgbClr val="000000"/>
        </a:accent4>
        <a:accent5>
          <a:srgbClr val="DDE0AA"/>
        </a:accent5>
        <a:accent6>
          <a:srgbClr val="003568"/>
        </a:accent6>
        <a:hlink>
          <a:srgbClr val="C2006E"/>
        </a:hlink>
        <a:folHlink>
          <a:srgbClr val="7FC6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108BD9"/>
        </a:lt2>
        <a:accent1>
          <a:srgbClr val="C1C700"/>
        </a:accent1>
        <a:accent2>
          <a:srgbClr val="003B74"/>
        </a:accent2>
        <a:accent3>
          <a:srgbClr val="FFFFFF"/>
        </a:accent3>
        <a:accent4>
          <a:srgbClr val="000000"/>
        </a:accent4>
        <a:accent5>
          <a:srgbClr val="DDE0AA"/>
        </a:accent5>
        <a:accent6>
          <a:srgbClr val="003568"/>
        </a:accent6>
        <a:hlink>
          <a:srgbClr val="C2006E"/>
        </a:hlink>
        <a:folHlink>
          <a:srgbClr val="7FC6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1275</Words>
  <Application>Microsoft Office PowerPoint</Application>
  <PresentationFormat>自定义</PresentationFormat>
  <Paragraphs>72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21_Default Design</vt:lpstr>
      <vt:lpstr>22_Default Design</vt:lpstr>
      <vt:lpstr>437TGp_bizpeople_light_ani</vt:lpstr>
      <vt:lpstr>23_Default Design</vt:lpstr>
      <vt:lpstr>PowerPoint 演示文稿</vt:lpstr>
      <vt:lpstr>实施计划：10个项目提升国际化实力和声誉 10 projects to promote international strength and reputation</vt:lpstr>
      <vt:lpstr>实施计划：10个项目提升国际化实力和声誉 10 projects to promote international strength and reputation</vt:lpstr>
      <vt:lpstr>实施计划：10个项目提升国际化实力和声誉 10 projects to promote international strength and reputation</vt:lpstr>
      <vt:lpstr>实施计划：10个项目提升国际化实力和声誉 10 projects to promote international strength and reputation</vt:lpstr>
      <vt:lpstr>实施计划：10个项目提升国际化实力和声誉 10 projects to promote international strength and reputation</vt:lpstr>
      <vt:lpstr>实施计划：10个项目提升国际化实力和声誉 10 projects to promote international strength and reputation</vt:lpstr>
      <vt:lpstr>实施计划：10个项目提升国际化实力和声誉 10 projects to promote international strength and reputation</vt:lpstr>
      <vt:lpstr>实施计划：10个项目提升国际化实力和声誉 10 projects to promote international strength and reputation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Annabelle</dc:creator>
  <cp:lastModifiedBy>HFP</cp:lastModifiedBy>
  <cp:revision>101</cp:revision>
  <dcterms:created xsi:type="dcterms:W3CDTF">2018-03-13T01:09:00Z</dcterms:created>
  <dcterms:modified xsi:type="dcterms:W3CDTF">2018-09-19T13:39:29Z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